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0" r:id="rId3"/>
    <p:sldId id="259" r:id="rId4"/>
    <p:sldId id="281" r:id="rId5"/>
    <p:sldId id="282" r:id="rId6"/>
    <p:sldId id="284" r:id="rId7"/>
    <p:sldId id="283" r:id="rId8"/>
    <p:sldId id="265" r:id="rId9"/>
    <p:sldId id="276" r:id="rId10"/>
    <p:sldId id="263" r:id="rId11"/>
    <p:sldId id="287" r:id="rId12"/>
    <p:sldId id="288" r:id="rId13"/>
    <p:sldId id="289" r:id="rId14"/>
    <p:sldId id="285" r:id="rId15"/>
    <p:sldId id="261" r:id="rId16"/>
    <p:sldId id="27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CE37E-4ECB-45EE-B558-0834AE6887B0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DCE3-2572-4395-A39A-94D1D1B3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7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9DCE3-2572-4395-A39A-94D1D1B31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5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5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2-ویژگی های داده </a:t>
            </a:r>
            <a:r>
              <a:rPr lang="en-US" dirty="0"/>
              <a:t>WiMANS </a:t>
            </a:r>
            <a:r>
              <a:rPr lang="fa-IR" dirty="0"/>
              <a:t>شامل 9 فعالیت است که نمایانگر در زندگی روزمره هستند، همانطور که در کارهای قبلی مورد بحث قرار گرفت [3،73،77]. این فعالیت ها عبارتند از: (1) هیچ چیز، (2) راه رفتن، (3) چرخش، (4) پریدن، (5) تکان دادن، (6) دراز کشیدن، (7) بلند کردن، (8) نشستن، (9) ایستادن. </a:t>
            </a:r>
          </a:p>
          <a:p>
            <a:pPr algn="r" rtl="1"/>
            <a:r>
              <a:rPr lang="fa-IR" dirty="0"/>
              <a:t>3-راه اندازی مجموعه. ما مجموعه هر نمونه 3 ثانیه‌ای را در سه بعد کنترل می‌کنیم: (1) کاربران، (2) مکان‌ها، (3) فعالیت‌ها</a:t>
            </a:r>
          </a:p>
          <a:p>
            <a:pPr algn="r" rtl="1"/>
            <a:r>
              <a:rPr lang="fa-IR" dirty="0"/>
              <a:t>4-اسکریپت های همزمان در هر گروه، اسکریپت‌هایی را به کاربران ثابت اختصاص می‌دهیم و به آن‌ها دستور می‌دهیم تا فعالیت‌ها را در مکان‌های مختلف به طور مستقل و همزمان انجام دهند. برای این منظور، ما یک مجموعه اسکریپت {</a:t>
            </a:r>
            <a:r>
              <a:rPr lang="el-GR" dirty="0"/>
              <a:t>α، β، δ، γ، λ} </a:t>
            </a:r>
            <a:r>
              <a:rPr lang="fa-IR" dirty="0"/>
              <a:t>را طراحی می کنیم</a:t>
            </a:r>
          </a:p>
          <a:p>
            <a:pPr algn="r" rtl="1"/>
            <a:r>
              <a:rPr lang="fa-IR" dirty="0"/>
              <a:t>5-توزیع داده ها </a:t>
            </a:r>
            <a:r>
              <a:rPr lang="en-US" dirty="0"/>
              <a:t>WiMANS </a:t>
            </a:r>
            <a:r>
              <a:rPr lang="fa-IR" dirty="0"/>
              <a:t>تعداد کاربران مختلف را در 11286 نمونه ترکیب می کند. 594 نمونه (5.3%) شامل 0 کاربر; 3564 نمونه (31.6%) شامل 1 کاربر; 7128 (63.2%) نمونه شامل چند کاربر است. از بین نمونه های چند کاربره، 1782 (15.8%) نمونه برای 2 کاربر، 1782 (15.8%) نمونه برای 3 کاربر، 1782 (15.8%) نمونه برای 4 کاربر و 1782 (15.8%) نمونه برای 5 کاربر وجود دارد.</a:t>
            </a:r>
          </a:p>
          <a:p>
            <a:pPr algn="r" rtl="1"/>
            <a:r>
              <a:rPr lang="fa-IR" dirty="0"/>
              <a:t>6-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6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2-ویژگی های داده </a:t>
            </a:r>
            <a:r>
              <a:rPr lang="en-US" dirty="0"/>
              <a:t>WiMANS </a:t>
            </a:r>
            <a:r>
              <a:rPr lang="fa-IR" dirty="0"/>
              <a:t>شامل 9 فعالیت است که نمایانگر در زندگی روزمره هستند، همانطور که در کارهای قبلی مورد بحث قرار گرفت [3،73،77]. این فعالیت ها عبارتند از: (1) هیچ چیز، (2) راه رفتن، (3) چرخش، (4) پریدن، (5) تکان دادن، (6) دراز کشیدن، (7) بلند کردن، (8) نشستن، (9) ایستادن. </a:t>
            </a:r>
          </a:p>
          <a:p>
            <a:pPr algn="r" rtl="1"/>
            <a:r>
              <a:rPr lang="fa-IR" dirty="0"/>
              <a:t>3-راه اندازی مجموعه. ما مجموعه هر نمونه 3 ثانیه‌ای را در سه بعد کنترل می‌کنیم: (1) کاربران، (2) مکان‌ها، (3) فعالیت‌ها</a:t>
            </a:r>
          </a:p>
          <a:p>
            <a:pPr algn="r" rtl="1"/>
            <a:r>
              <a:rPr lang="fa-IR" dirty="0"/>
              <a:t>4-اسکریپت های همزمان در هر گروه، اسکریپت‌هایی را به کاربران ثابت اختصاص می‌دهیم و به آن‌ها دستور می‌دهیم تا فعالیت‌ها را در مکان‌های مختلف به طور مستقل و همزمان انجام دهند. برای این منظور، ما یک مجموعه اسکریپت {</a:t>
            </a:r>
            <a:r>
              <a:rPr lang="el-GR" dirty="0"/>
              <a:t>α، β، δ، γ، λ} </a:t>
            </a:r>
            <a:r>
              <a:rPr lang="fa-IR" dirty="0"/>
              <a:t>را طراحی می کنیم</a:t>
            </a:r>
          </a:p>
          <a:p>
            <a:pPr algn="r" rtl="1"/>
            <a:r>
              <a:rPr lang="fa-IR" dirty="0"/>
              <a:t>5-توزیع داده ها </a:t>
            </a:r>
            <a:r>
              <a:rPr lang="en-US" dirty="0"/>
              <a:t>WiMANS </a:t>
            </a:r>
            <a:r>
              <a:rPr lang="fa-IR" dirty="0"/>
              <a:t>تعداد کاربران مختلف را در 11286 نمونه ترکیب می کند. 594 نمونه (5.3%) شامل 0 کاربر; 3564 نمونه (31.6%) شامل 1 کاربر; 7128 (63.2%) نمونه شامل چند کاربر است. از بین نمونه های چند کاربره، 1782 (15.8%) نمونه برای 2 کاربر، 1782 (15.8%) نمونه برای 3 کاربر، 1782 (15.8%) نمونه برای 4 کاربر و 1782 (15.8%) نمونه برای 5 کاربر وجود دارد.</a:t>
            </a:r>
          </a:p>
          <a:p>
            <a:pPr algn="r" rtl="1"/>
            <a:r>
              <a:rPr lang="fa-IR" dirty="0"/>
              <a:t>6-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B0F9-ED4D-995E-CC58-C1D81A955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AE2E4-3E49-5488-BF58-6A3BC09AE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3366-68B1-C415-66F7-4472CDB2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A7EDF-2783-BCB1-DBDB-28B44F24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2C1C9-513A-F5CA-C58C-E469C4B2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5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4856-CF66-77A3-20C7-B0F57450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CB24F-C141-C49A-FF56-BE2721D68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4F7B2-434E-F17E-112D-3DF592AD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A3ED1-A67B-C98D-7051-0CFB7BAD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3F15-CB20-4AB1-7FA3-7A8A1B8A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6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BAC0E-4345-FFE0-5794-A1D2EF9CF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B778F-24D7-E0F0-E595-AF71F0106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C23C1-0381-DC39-16A7-FBE7E16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1FFD1-8592-4B26-82A7-AF725FA8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2514-672E-F954-7838-0AACBAD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6706-B09B-03D1-ADAE-9A8351A0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F54A-E510-5505-EC8B-F8CE09C2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74B0-1963-4F4D-FE66-9E00E81E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3455E-36C4-D9D6-7AA3-0BA9C163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DA92-B939-4DBF-A5EC-207E5196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7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1A77-7D58-87D7-BE60-9AE3FA1A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A097-FBA8-409C-F036-D0819CDF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3D21-DF9A-C41F-58F1-5FD08458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D2ED6-4D5C-D599-9743-C776465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306D-C9B4-E040-95E7-B408B4F3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0BA4-BDBA-0A0F-510A-7E896CED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71C6-4553-E34E-BB82-99068219F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EA0-42C4-3412-0402-F40B2DE94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6F533-82CD-3389-F261-5F46477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FC559-8CB1-2E93-02AF-1D207277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B5479-69C1-4900-29CB-3806B815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5C40-864A-A462-AC25-C363DC0B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C80E-DE6A-662B-7109-3EA1A6726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10E13-B37F-3921-9715-57457174A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9378F-5EB8-8FA2-CF62-E01624AED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530F6-242F-7E83-9958-B823BA7D3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48C25-9848-A8D1-52B4-578EAB0F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71B9F-D233-AEE8-29EC-92D4203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93679-C298-DB54-6114-5D712FBB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9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C119-AF73-3834-C293-64887C7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2D7B7-E7D2-02A3-6675-0FADE9C9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97BF7-946F-5E20-B489-499ACCD9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54B5C-95F7-F1F2-DE31-45424F9D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8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840D4-E026-CF00-952B-2A493ECD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B8B70-1073-3A8F-1F51-1D007282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1C08E-8F70-1944-21A7-F69B4F46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436F-F151-4095-2D28-C987AA02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160B-5FC9-0AF3-C82F-E87BF5A84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07D66-AB6E-36BA-38E2-67FC531D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F81A9-98DE-1D35-0D14-6F12C7B9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A1D4C-76B1-4644-EFA0-5589FA4E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99858-2E81-CFBD-4366-ED1635DD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F146-76FD-C94C-7AD4-24ED691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0A07E-8F28-35A2-0E00-2D41A32A5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D3C9B-7BBB-3E94-D649-5839A202B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F052-7F0E-90C8-58BE-6D690C9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DB85-D993-40EE-F0D1-55AB2A92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9E79F-A756-A2E2-D8E9-CB0FEDAC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497ED-74E1-DCF7-E8A6-D706C84B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8785D-31E8-3424-B859-70A8AD23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E42A-3CEF-B662-EC9F-B63AEB799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97280-9A9A-4B83-959E-E824FCB1ED7A}" type="datetimeFigureOut">
              <a:rPr lang="en-US" smtClean="0"/>
              <a:t>8/30/2024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E8DB0-72EA-3BBD-ED08-F7BCA8088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9385-A561-4FEB-E67B-43691B7D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4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065001" y="3726825"/>
            <a:ext cx="9399611" cy="9399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7409" y="2803494"/>
            <a:ext cx="5768085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r" rtl="1">
              <a:spcBef>
                <a:spcPts val="0"/>
              </a:spcBef>
              <a:spcAft>
                <a:spcPts val="0"/>
              </a:spcAft>
            </a:pPr>
            <a:r>
              <a:rPr lang="ar-SA" sz="1800" b="1" i="1" dirty="0">
                <a:effectLst/>
                <a:latin typeface="B Lotus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مکان یابی و فعالیت یابی در مکان بسته با استفاده از کانال های وای فای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946823" y="-1145065"/>
            <a:ext cx="2490354" cy="2490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571" y="-428984"/>
            <a:ext cx="857967" cy="857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6130" y="5593048"/>
            <a:ext cx="2490354" cy="2490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838263" y="5015055"/>
            <a:ext cx="5853088" cy="1155985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2632" y="3141726"/>
            <a:ext cx="491070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2570"/>
              </a:lnSpc>
              <a:spcBef>
                <a:spcPct val="0"/>
              </a:spcBef>
            </a:pPr>
            <a:r>
              <a:rPr lang="fa-IR" sz="1835" spc="-37" dirty="0"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ارایه دهنده: علی گودرزی</a:t>
            </a:r>
            <a:endParaRPr lang="en-US" sz="1835" spc="-37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593628" y="1959441"/>
            <a:ext cx="6097723" cy="349758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29ADB5A-9F0E-28CA-D254-DE5F84BD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1" y="2166039"/>
            <a:ext cx="4652167" cy="28999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5939" y="2846390"/>
            <a:ext cx="4516586" cy="1406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  <a:spcBef>
                <a:spcPct val="0"/>
              </a:spcBef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WiMANS: A Benchmark Dataset for WiFi-based Multi-user Activity Sensing</a:t>
            </a:r>
            <a:endParaRPr lang="en-US" sz="3600" b="1" spc="-38" dirty="0"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069776" y="69658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24055" y="653708"/>
            <a:ext cx="5762838" cy="10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b="1" dirty="0">
                <a:cs typeface="+mj-cs"/>
              </a:rPr>
              <a:t>ویژگی‌ها: </a:t>
            </a:r>
            <a:r>
              <a:rPr lang="fa-IR" sz="1600" dirty="0">
                <a:cs typeface="+mj-cs"/>
              </a:rPr>
              <a:t>شامل داده‌های </a:t>
            </a:r>
            <a:r>
              <a:rPr lang="en-US" sz="1600" dirty="0">
                <a:cs typeface="+mj-cs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+mj-cs"/>
              </a:rPr>
              <a:t>Channel State  Information (CSI) </a:t>
            </a:r>
            <a:r>
              <a:rPr lang="fa-IR" sz="1600" dirty="0">
                <a:cs typeface="+mj-cs"/>
              </a:rPr>
              <a:t>از دو باند</a:t>
            </a:r>
            <a:r>
              <a:rPr lang="en-US" sz="1600" dirty="0">
                <a:latin typeface="Times New Roman" panose="02020603050405020304" pitchFamily="18" charset="0"/>
                <a:cs typeface="+mj-cs"/>
              </a:rPr>
              <a:t>GHz</a:t>
            </a:r>
            <a:r>
              <a:rPr lang="en-US" sz="1600" dirty="0">
                <a:cs typeface="+mj-cs"/>
              </a:rPr>
              <a:t> </a:t>
            </a:r>
            <a:r>
              <a:rPr lang="fa-IR" sz="1600" dirty="0">
                <a:cs typeface="+mj-cs"/>
              </a:rPr>
              <a:t> 2.4</a:t>
            </a:r>
            <a:r>
              <a:rPr lang="en-US" sz="1600" dirty="0">
                <a:cs typeface="+mj-cs"/>
              </a:rPr>
              <a:t> </a:t>
            </a:r>
            <a:r>
              <a:rPr lang="fa-IR" sz="1600" dirty="0">
                <a:cs typeface="+mj-cs"/>
              </a:rPr>
              <a:t>و</a:t>
            </a:r>
            <a:r>
              <a:rPr lang="en-US" sz="1600" dirty="0">
                <a:latin typeface="Times New Roman" panose="02020603050405020304" pitchFamily="18" charset="0"/>
                <a:cs typeface="+mj-cs"/>
              </a:rPr>
              <a:t>GHz</a:t>
            </a:r>
            <a:r>
              <a:rPr lang="en-US" sz="1600" dirty="0">
                <a:cs typeface="+mj-cs"/>
              </a:rPr>
              <a:t> </a:t>
            </a:r>
            <a:r>
              <a:rPr lang="fa-IR" sz="1600" dirty="0">
                <a:cs typeface="+mj-cs"/>
              </a:rPr>
              <a:t> 5</a:t>
            </a:r>
            <a:r>
              <a:rPr lang="en-US" sz="1600" dirty="0">
                <a:cs typeface="+mj-cs"/>
              </a:rPr>
              <a:t>. </a:t>
            </a:r>
            <a:r>
              <a:rPr lang="fa-IR" sz="1600" dirty="0">
                <a:cs typeface="+mj-cs"/>
              </a:rPr>
              <a:t>داده‌ها از 9.4 ساعت فعالیت‌های چندکاربره جمع‌آوری شده‌اند</a:t>
            </a:r>
            <a:r>
              <a:rPr lang="en-US" sz="1600" dirty="0">
                <a:cs typeface="+mj-cs"/>
              </a:rPr>
              <a:t> 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وضعیت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+mj-cs"/>
              </a:rPr>
              <a:t>CSI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 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وهمچنین ویدیوهای همگام شده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6481" y="908376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1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076372" y="2055975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19504" y="2279427"/>
            <a:ext cx="5667390" cy="395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فعالیت‌ها: </a:t>
            </a:r>
            <a:r>
              <a:rPr lang="fa-IR" sz="1867" dirty="0">
                <a:cs typeface="B Nazanin" panose="00000400000000000000" pitchFamily="2" charset="-78"/>
              </a:rPr>
              <a:t>7 فعالیت مختلف (نشستن، راه رفتن، دویدن، و غیره).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7428" y="2269932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2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64341" y="339669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16512" y="3605425"/>
            <a:ext cx="3845563" cy="39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کاربران: </a:t>
            </a:r>
            <a:r>
              <a:rPr lang="fa-IR" sz="1867" dirty="0">
                <a:cs typeface="B Nazanin" panose="00000400000000000000" pitchFamily="2" charset="-78"/>
              </a:rPr>
              <a:t>تا 5 کاربر همزمان.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0269" y="3582398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3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082205" y="5751810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01583" y="5831453"/>
            <a:ext cx="5844183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dirty="0">
                <a:cs typeface="B Nazanin" panose="00000400000000000000" pitchFamily="2" charset="-78"/>
              </a:rPr>
              <a:t>ارائه اولین دیتاست جامع برای این حوزه که امکان مقایسه دقیق‌تر الگوریتم‌ها را فراهم می‌کند.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95415" y="5924363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5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141E84DC-BFB6-9D39-6BD5-FF3E17EE1B01}"/>
              </a:ext>
            </a:extLst>
          </p:cNvPr>
          <p:cNvSpPr/>
          <p:nvPr/>
        </p:nvSpPr>
        <p:spPr>
          <a:xfrm>
            <a:off x="11062825" y="4549996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7A10FC56-C345-2EE9-2039-FC2083374A9E}"/>
              </a:ext>
            </a:extLst>
          </p:cNvPr>
          <p:cNvSpPr txBox="1"/>
          <p:nvPr/>
        </p:nvSpPr>
        <p:spPr>
          <a:xfrm>
            <a:off x="7114996" y="4749671"/>
            <a:ext cx="3845563" cy="39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مکان ها: </a:t>
            </a:r>
            <a:r>
              <a:rPr lang="fa-IR" sz="1867" dirty="0">
                <a:cs typeface="B Nazanin" panose="00000400000000000000" pitchFamily="2" charset="-78"/>
              </a:rPr>
              <a:t>3.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2945D0EC-F5C1-64C7-7843-4571565555DC}"/>
              </a:ext>
            </a:extLst>
          </p:cNvPr>
          <p:cNvSpPr txBox="1"/>
          <p:nvPr/>
        </p:nvSpPr>
        <p:spPr>
          <a:xfrm>
            <a:off x="11128753" y="473569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4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818EE-D54C-7E41-165C-BF73CBE7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8" y="4758893"/>
            <a:ext cx="9753600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593C3-833A-CCBE-86AE-E676C5D0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39" y="204187"/>
            <a:ext cx="313381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31BB0-2A44-1B90-714C-D70FDCE7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4900289"/>
            <a:ext cx="9763125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440BB-6CDE-DCF3-95CE-3721598A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46" y="197968"/>
            <a:ext cx="2522183" cy="45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CC896-1689-CCDC-FA5B-DD1BACCF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4919339"/>
            <a:ext cx="9734550" cy="160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2B29F-357E-9882-50D7-8BB20DE2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854" y="167960"/>
            <a:ext cx="2633773" cy="47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1243-64D5-31F9-FC65-B946993D8A7B}"/>
              </a:ext>
            </a:extLst>
          </p:cNvPr>
          <p:cNvSpPr txBox="1"/>
          <p:nvPr/>
        </p:nvSpPr>
        <p:spPr>
          <a:xfrm>
            <a:off x="1" y="2077375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/>
              <a:t>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84502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38" y="3875491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161903" y="4644661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198952" y="4322465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052295" y="1244548"/>
            <a:ext cx="3894533" cy="3272825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04952" y="956800"/>
            <a:ext cx="3894533" cy="3836161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414" y="786456"/>
            <a:ext cx="3894533" cy="3302944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36871" y="-869791"/>
            <a:ext cx="3128697" cy="3128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55200" y="4370714"/>
            <a:ext cx="3128697" cy="31286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78207" y="1320923"/>
            <a:ext cx="3713793" cy="2088983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339" b="-9339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72414" y="1059216"/>
            <a:ext cx="3713793" cy="2088983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061" b="-90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77463" y="834638"/>
            <a:ext cx="3713793" cy="2088983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12895" b="-12895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1350" y="-44272"/>
            <a:ext cx="49693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 ها:</a:t>
            </a:r>
            <a:endParaRPr lang="en-US" sz="3406" dirty="0">
              <a:solidFill>
                <a:schemeClr val="bg1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351262" y="3459179"/>
            <a:ext cx="3531918" cy="18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8 مدل زیر زده شده است</a:t>
            </a:r>
            <a:endParaRPr lang="en-US" sz="102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88843" y="3957353"/>
            <a:ext cx="3531918" cy="1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هیچ کار خاصی انجام نشده است</a:t>
            </a:r>
            <a:endParaRPr lang="en-US" sz="1200" b="1" spc="-20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7971" y="2974415"/>
            <a:ext cx="1918271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dirty="0" err="1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Preproces</a:t>
            </a:r>
            <a:endParaRPr lang="en-US" sz="1524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32201" y="3165472"/>
            <a:ext cx="1918271" cy="25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models</a:t>
            </a:r>
            <a:endParaRPr lang="en-US" sz="2133" b="1" dirty="0">
              <a:cs typeface="B Nazanin" panose="00000400000000000000" pitchFamily="2" charset="-78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040425" y="3482949"/>
            <a:ext cx="1918271" cy="2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Post prosed</a:t>
            </a:r>
            <a:endParaRPr lang="en-US" sz="1867" dirty="0">
              <a:solidFill>
                <a:srgbClr val="051D40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1146" y="3216936"/>
            <a:ext cx="3531918" cy="5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1- تبدیل 80/20 دیتا برای آموزش و ارزیابی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 ریسایز های مختلف برای ورود به مدل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endParaRPr lang="en-US" sz="1067" b="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174422" y="882159"/>
            <a:ext cx="4022242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بهبود مکانیابی داخلی</a:t>
            </a:r>
            <a:endParaRPr lang="en-US" sz="3600" b="1" spc="-38" dirty="0">
              <a:solidFill>
                <a:schemeClr val="bg1"/>
              </a:solidFill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63255" y="1723616"/>
            <a:ext cx="3923963" cy="140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07000"/>
              </a:lnSpc>
              <a:spcAft>
                <a:spcPts val="533"/>
              </a:spcAft>
            </a:pPr>
            <a:r>
              <a:rPr lang="ar-SA" sz="2133" b="1" kern="1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برای بهبود شناسایی ومکانیابی داخلی با استفاده از وای‌فای، به ویژه در محیط‌های چند کاربره، می‌توان از راهبردهای زیر استفاده کرد:</a:t>
            </a:r>
            <a:endParaRPr lang="en-US" sz="2133" b="1" kern="1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834070" y="774112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25565" y="706408"/>
            <a:ext cx="3845563" cy="1579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07000"/>
              </a:lnSpc>
              <a:spcAft>
                <a:spcPts val="533"/>
              </a:spcAft>
            </a:pPr>
            <a:r>
              <a:rPr lang="en-US" sz="1200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 </a:t>
            </a:r>
          </a:p>
          <a:p>
            <a:pPr algn="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1. بهبود مدل‌ها: استفاده از مدل‌های پیشرفته‌تر یادگیری عمیق مانند شبکه‌های عصبی پیچشی چندمقیاسی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Multi-scale CNNs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یا مدل‌های ترنسفورمر همراه با مکانیزم‌های توجه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Attention Mechanisms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می‌تواند دقت شناسایی را افزایش دهد.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38812" y="979621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6065955" y="282352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25565" y="2904233"/>
            <a:ext cx="3845563" cy="105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2. افزایش داده‌ها: به کارگیری تکنیک‌هایی مانند شبکه‌های تولید خصمانه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GANs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برای افزایش داده‌ها می‌تواند به مدل‌ها کمک کند تا بهتر با محیط‌های جدید یا شرایط ناآشنا سازگار شوند.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31314" y="3058560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5970777" y="4817443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20309" y="4726406"/>
            <a:ext cx="3845563" cy="1053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3. استفاده از حسگرهای اضافی: ترکیب مکانیابی با وای‌فای با استفاده از دیگر منابع داده مانند دوربین‌ها یا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LiDAR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می‌تواند داده‌های دقیق‌تر ومقاوم‌تری ارائه دهد وبهبود قابل‌توجهی در دقت مکانیابی ایجاد کند. 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48612" y="5024984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pic>
        <p:nvPicPr>
          <p:cNvPr id="34" name="Picture 8">
            <a:extLst>
              <a:ext uri="{FF2B5EF4-FFF2-40B4-BE49-F238E27FC236}">
                <a16:creationId xmlns:a16="http://schemas.microsoft.com/office/drawing/2014/main" id="{9300ECD2-B497-2CDC-9E40-D2B95BBA17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27" t="-2597" r="-827" b="-8316"/>
          <a:stretch/>
        </p:blipFill>
        <p:spPr>
          <a:xfrm>
            <a:off x="-2530829" y="3012715"/>
            <a:ext cx="6305815" cy="42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7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938" y="3875491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161903" y="4644661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198952" y="4322465"/>
            <a:ext cx="3894533" cy="769170"/>
          </a:xfrm>
          <a:custGeom>
            <a:avLst/>
            <a:gdLst/>
            <a:ahLst/>
            <a:cxnLst/>
            <a:rect l="l" t="t" r="r" b="b"/>
            <a:pathLst>
              <a:path w="5841799" h="1153755">
                <a:moveTo>
                  <a:pt x="0" y="0"/>
                </a:moveTo>
                <a:lnTo>
                  <a:pt x="5841799" y="0"/>
                </a:lnTo>
                <a:lnTo>
                  <a:pt x="5841799" y="1153755"/>
                </a:lnTo>
                <a:lnTo>
                  <a:pt x="0" y="1153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8052295" y="1244548"/>
            <a:ext cx="3894533" cy="3272825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04952" y="956800"/>
            <a:ext cx="3894533" cy="3836161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3414" y="786456"/>
            <a:ext cx="3894533" cy="3302944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36871" y="-869791"/>
            <a:ext cx="3128697" cy="3128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55200" y="4370714"/>
            <a:ext cx="3128697" cy="31286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78207" y="1320923"/>
            <a:ext cx="3713793" cy="2088983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339" b="-9339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72414" y="1059216"/>
            <a:ext cx="3713793" cy="2088983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9061" b="-90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77463" y="834638"/>
            <a:ext cx="3713793" cy="2088983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t="-12895" b="-12895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1350" y="-44272"/>
            <a:ext cx="49693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 ها:</a:t>
            </a:r>
            <a:endParaRPr lang="en-US" sz="3406" dirty="0">
              <a:solidFill>
                <a:schemeClr val="bg1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351262" y="3459179"/>
            <a:ext cx="3531918" cy="185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8 مدل زیر زده شده است</a:t>
            </a:r>
            <a:endParaRPr lang="en-US" sz="102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88843" y="3957353"/>
            <a:ext cx="3531918" cy="1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هیچ کار خاصی انجام نشده است</a:t>
            </a:r>
            <a:endParaRPr lang="en-US" sz="1200" b="1" spc="-20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107971" y="2974415"/>
            <a:ext cx="1918271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dirty="0" err="1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Preproces</a:t>
            </a:r>
            <a:endParaRPr lang="en-US" sz="1524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032201" y="3165472"/>
            <a:ext cx="1918271" cy="25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models</a:t>
            </a:r>
            <a:endParaRPr lang="en-US" sz="2133" b="1" dirty="0">
              <a:cs typeface="B Nazanin" panose="00000400000000000000" pitchFamily="2" charset="-78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040425" y="3482949"/>
            <a:ext cx="1918271" cy="2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Post prosed</a:t>
            </a:r>
            <a:endParaRPr lang="en-US" sz="1867" dirty="0">
              <a:solidFill>
                <a:srgbClr val="051D40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01146" y="3216936"/>
            <a:ext cx="3531918" cy="5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1- تبدیل 80/20 دیتا برای آموزش و ارزیابی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 ریسایز های مختلف برای ورود به مدل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endParaRPr lang="en-US" sz="1067" b="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2053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1243-64D5-31F9-FC65-B946993D8A7B}"/>
              </a:ext>
            </a:extLst>
          </p:cNvPr>
          <p:cNvSpPr txBox="1"/>
          <p:nvPr/>
        </p:nvSpPr>
        <p:spPr>
          <a:xfrm>
            <a:off x="1" y="2077375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3800" dirty="0"/>
              <a:t>اهمیت موضوع</a:t>
            </a:r>
            <a:endParaRPr lang="en-US" sz="13800" dirty="0"/>
          </a:p>
        </p:txBody>
      </p:sp>
    </p:spTree>
    <p:extLst>
      <p:ext uri="{BB962C8B-B14F-4D97-AF65-F5344CB8AC3E}">
        <p14:creationId xmlns:p14="http://schemas.microsoft.com/office/powerpoint/2010/main" val="302950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45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2860009" y="2262102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1980-1990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سیستم‌های بر اساس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RFID</a:t>
            </a:r>
            <a:endParaRPr lang="fa-IR" sz="18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یکی از اولین روش‌ها برای مکان‌یابی داخلی، استفاده از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RFID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بود که در دهه‌های 1980 و 1990 برای شناسایی و ردیابی اشیاء در محیط‌های محدود به کار می‌رفت.</a:t>
            </a:r>
          </a:p>
          <a:p>
            <a:pPr algn="ctr" rtl="1"/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15170" y="4100986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1990-2000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ظهور تکنولوژی بی‌سیم</a:t>
            </a:r>
            <a:endParaRPr lang="fa-IR" sz="18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در این دهه، با پیشرفت تکنولوژی بی‌سیم، سیستم‌های مکان‌یابی داخلی شروع به استفاده از تکنولوژی‌هایی مانند بی‌سیم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Wi-Fi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کردند. در این زمان، پروتکل‌هایی برای تحلیل سیگنال‌های بی‌سیم و تعیین موقعیت بر اساس قدرت سیگنال توسعه یافتند.</a:t>
            </a: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45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2860009" y="2262102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اوایل دهه 2000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پیشرفت در تکنولوژی بلوتوث: استفاده از بلوتوث برای مکان‌یابی داخلی به‌طور گسترده‌ای در این دوره توسعه یافت. تکنولوژی بلوتوث کم‌انرژی</a:t>
            </a:r>
            <a:r>
              <a:rPr lang="en-US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BLE</a:t>
            </a:r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 به دلیل هزینه کم و مصرف انرژی پایین، محبوبیت بیشتری پیدا کرد.</a:t>
            </a: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15170" y="4100986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سیستم‌های ترکیبی</a:t>
            </a:r>
          </a:p>
          <a:p>
            <a:pPr algn="ctr" rtl="1"/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در این دوره، سیستم‌های ترکیبی که از چندین فناوری مانند </a:t>
            </a:r>
            <a:r>
              <a:rPr lang="en-US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Wi-Fi، </a:t>
            </a:r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بلوتوث، و سنسورهای دیگر برای بهبود دقت مکان‌یابی استفاده می‌کردند، معرفی شدند.</a:t>
            </a: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947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45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3149720" y="1701306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دهه 2010 و بعد از آن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پیشرفت‌های قابل توجه</a:t>
            </a: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با ظهور فناوری‌هایی مانند 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GPS 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داخل ساختمان و پیشرفت‌های نرم‌افزاری، دقت و قابلیت اطمینان سیستم‌های مکان‌یابی داخلی بهبود یافت.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0" y="3225204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fa-IR" sz="20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استفاده از تحلیل داده‌های بزرگ</a:t>
            </a:r>
          </a:p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تحلیل داده‌های بزرگ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Big Data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و یادگیری ماشین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Machine Learning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به بهبود الگوریتم‌های مکان‌یابی و پیش‌بینی‌های دقیق‌تر کمک کردند. </a:t>
            </a:r>
          </a:p>
          <a:p>
            <a:pPr algn="ctr" rtl="1"/>
            <a:endParaRPr lang="fa-IR" sz="20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5FD0E782-F7C2-C04F-D02C-5114C87A951C}"/>
              </a:ext>
            </a:extLst>
          </p:cNvPr>
          <p:cNvSpPr/>
          <p:nvPr/>
        </p:nvSpPr>
        <p:spPr>
          <a:xfrm>
            <a:off x="2678946" y="4790776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fa-IR" sz="20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2000" b="1" dirty="0">
                <a:solidFill>
                  <a:schemeClr val="tx1"/>
                </a:solidFill>
                <a:cs typeface="B Nazanin" panose="00000400000000000000" pitchFamily="2" charset="-78"/>
              </a:rPr>
              <a:t>فناوری‌های جدید</a:t>
            </a:r>
          </a:p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سیستم‌های جدیدی مانند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Ultra-Wideband (UWB)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و سیستم‌های مبتنی بر تصویر(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Computer Vision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) نیز وارد میدان شدند و توانستند دقت بسیار بالایی را ارائه دهند.</a:t>
            </a: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578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1243-64D5-31F9-FC65-B946993D8A7B}"/>
              </a:ext>
            </a:extLst>
          </p:cNvPr>
          <p:cNvSpPr txBox="1"/>
          <p:nvPr/>
        </p:nvSpPr>
        <p:spPr>
          <a:xfrm>
            <a:off x="1" y="2077375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DATA SET</a:t>
            </a:r>
          </a:p>
        </p:txBody>
      </p:sp>
    </p:spTree>
    <p:extLst>
      <p:ext uri="{BB962C8B-B14F-4D97-AF65-F5344CB8AC3E}">
        <p14:creationId xmlns:p14="http://schemas.microsoft.com/office/powerpoint/2010/main" val="247065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34719" y="3191831"/>
            <a:ext cx="665191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  <a:spcBef>
                <a:spcPct val="0"/>
              </a:spcBef>
            </a:pPr>
            <a:r>
              <a:rPr lang="fa-IR" sz="36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ویژگی های دارای اهمیت</a:t>
            </a:r>
            <a:endParaRPr lang="en-US" sz="3600" b="1" spc="-38" dirty="0"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069776" y="17302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2851" y="-14723"/>
            <a:ext cx="2761570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تعداد نمونه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6481" y="22909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1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076372" y="97178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7428" y="1185741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2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64341" y="194023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30269" y="2125932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3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082205" y="388497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95415" y="405752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5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141E84DC-BFB6-9D39-6BD5-FF3E17EE1B01}"/>
              </a:ext>
            </a:extLst>
          </p:cNvPr>
          <p:cNvSpPr/>
          <p:nvPr/>
        </p:nvSpPr>
        <p:spPr>
          <a:xfrm>
            <a:off x="11062825" y="2914138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2945D0EC-F5C1-64C7-7843-4571565555DC}"/>
              </a:ext>
            </a:extLst>
          </p:cNvPr>
          <p:cNvSpPr txBox="1"/>
          <p:nvPr/>
        </p:nvSpPr>
        <p:spPr>
          <a:xfrm>
            <a:off x="11128753" y="3099839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4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D597AA-8A00-06CF-697E-5D10D1BE9412}"/>
              </a:ext>
            </a:extLst>
          </p:cNvPr>
          <p:cNvSpPr txBox="1"/>
          <p:nvPr/>
        </p:nvSpPr>
        <p:spPr>
          <a:xfrm>
            <a:off x="8329187" y="920974"/>
            <a:ext cx="2535233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نوع فعالیت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516EB9A1-F23F-1289-8AA8-F68C70A92B71}"/>
              </a:ext>
            </a:extLst>
          </p:cNvPr>
          <p:cNvSpPr txBox="1"/>
          <p:nvPr/>
        </p:nvSpPr>
        <p:spPr>
          <a:xfrm>
            <a:off x="7532483" y="1896698"/>
            <a:ext cx="3331938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کانال های وای فای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82F6386-D7B2-B5D9-0DC1-ACD8DAB1B940}"/>
              </a:ext>
            </a:extLst>
          </p:cNvPr>
          <p:cNvSpPr txBox="1"/>
          <p:nvPr/>
        </p:nvSpPr>
        <p:spPr>
          <a:xfrm>
            <a:off x="7713551" y="2852271"/>
            <a:ext cx="3150869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نرخ نمونه برداری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BC0590B6-A012-566B-A40D-8B2CD5262230}"/>
              </a:ext>
            </a:extLst>
          </p:cNvPr>
          <p:cNvSpPr txBox="1"/>
          <p:nvPr/>
        </p:nvSpPr>
        <p:spPr>
          <a:xfrm>
            <a:off x="8754701" y="3884974"/>
            <a:ext cx="2109720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باند وای فای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id="{E501981E-690F-901E-8022-540F25ECD503}"/>
              </a:ext>
            </a:extLst>
          </p:cNvPr>
          <p:cNvSpPr/>
          <p:nvPr/>
        </p:nvSpPr>
        <p:spPr>
          <a:xfrm>
            <a:off x="11107858" y="5811628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89CA4C60-AA3A-AA86-0078-4499967AD870}"/>
              </a:ext>
            </a:extLst>
          </p:cNvPr>
          <p:cNvSpPr txBox="1"/>
          <p:nvPr/>
        </p:nvSpPr>
        <p:spPr>
          <a:xfrm>
            <a:off x="11221068" y="5984181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7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A0FB1824-38C1-65BC-98B2-9BF3401BBFDF}"/>
              </a:ext>
            </a:extLst>
          </p:cNvPr>
          <p:cNvSpPr/>
          <p:nvPr/>
        </p:nvSpPr>
        <p:spPr>
          <a:xfrm>
            <a:off x="11088478" y="484623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ACEF2693-A255-C72A-14C0-964BD8498DB4}"/>
              </a:ext>
            </a:extLst>
          </p:cNvPr>
          <p:cNvSpPr txBox="1"/>
          <p:nvPr/>
        </p:nvSpPr>
        <p:spPr>
          <a:xfrm>
            <a:off x="11154406" y="5031935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6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E592DF78-AD7C-E0FB-4772-93A4689E35C9}"/>
              </a:ext>
            </a:extLst>
          </p:cNvPr>
          <p:cNvSpPr txBox="1"/>
          <p:nvPr/>
        </p:nvSpPr>
        <p:spPr>
          <a:xfrm>
            <a:off x="7739204" y="4784367"/>
            <a:ext cx="3150869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+mj-cs"/>
              </a:rPr>
              <a:t>داده تصویری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71CF8C89-8ABC-1F88-F3A4-6F7F75A999A8}"/>
              </a:ext>
            </a:extLst>
          </p:cNvPr>
          <p:cNvSpPr txBox="1"/>
          <p:nvPr/>
        </p:nvSpPr>
        <p:spPr>
          <a:xfrm>
            <a:off x="8780354" y="5811628"/>
            <a:ext cx="2109720" cy="824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latin typeface="Calibri" panose="020F0502020204030204" pitchFamily="34" charset="0"/>
                <a:ea typeface="Calibri" panose="020F0502020204030204" pitchFamily="34" charset="0"/>
                <a:cs typeface="+mj-cs"/>
              </a:rPr>
              <a:t>نوع برچسب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9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4" name="Freeform 4"/>
          <p:cNvSpPr/>
          <p:nvPr/>
        </p:nvSpPr>
        <p:spPr>
          <a:xfrm rot="5400000">
            <a:off x="1888574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r"/>
            <a:endParaRPr lang="fa-IR" sz="1200" dirty="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68400" y="2186572"/>
            <a:ext cx="9855200" cy="4290428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85164" y="298197"/>
            <a:ext cx="7571637" cy="1487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74"/>
              </a:lnSpc>
              <a:spcBef>
                <a:spcPct val="0"/>
              </a:spcBef>
            </a:pPr>
            <a:r>
              <a:rPr lang="fa-IR" sz="7667" dirty="0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مقایسه دیتا ست ها</a:t>
            </a:r>
            <a:endParaRPr lang="en-US" sz="2933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405CE-DE53-8C1E-A33D-8FA49E687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1" y="2331808"/>
            <a:ext cx="9499600" cy="39999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68400" y="1901879"/>
            <a:ext cx="9855200" cy="457512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85164" y="298197"/>
            <a:ext cx="7571637" cy="1305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2374"/>
              </a:lnSpc>
              <a:spcBef>
                <a:spcPct val="0"/>
              </a:spcBef>
            </a:pPr>
            <a:r>
              <a:rPr lang="fa-IR" sz="2933" b="1" dirty="0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مقایسه روش ها :</a:t>
            </a:r>
            <a:endParaRPr lang="en-US" sz="2933" b="1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3AC2E-A661-BEAB-E1B4-4ED5EF54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901878"/>
            <a:ext cx="9855199" cy="45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0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1132</Words>
  <Application>Microsoft Office PowerPoint</Application>
  <PresentationFormat>Widescreen</PresentationFormat>
  <Paragraphs>96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 Lotus</vt:lpstr>
      <vt:lpstr>B Nazanin</vt:lpstr>
      <vt:lpstr>Calibri</vt:lpstr>
      <vt:lpstr>Calibri Light</vt:lpstr>
      <vt:lpstr>Open Sans Extra Bold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MOJTABA MANSORI NEJAD</dc:creator>
  <cp:lastModifiedBy>MOJTABA MANSORI NEJAD</cp:lastModifiedBy>
  <cp:revision>7</cp:revision>
  <dcterms:created xsi:type="dcterms:W3CDTF">2024-08-30T06:44:24Z</dcterms:created>
  <dcterms:modified xsi:type="dcterms:W3CDTF">2024-08-30T11:42:43Z</dcterms:modified>
</cp:coreProperties>
</file>